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3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008"/>
    <a:srgbClr val="ECA2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78" d="100"/>
          <a:sy n="78" d="100"/>
        </p:scale>
        <p:origin x="8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43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5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25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54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9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2/15/2024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0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8522D9E-C9EE-E4C5-6E0F-8A9362272ADA}"/>
              </a:ext>
            </a:extLst>
          </p:cNvPr>
          <p:cNvSpPr txBox="1"/>
          <p:nvPr/>
        </p:nvSpPr>
        <p:spPr>
          <a:xfrm>
            <a:off x="953735" y="3885576"/>
            <a:ext cx="127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$480.00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69A906-3AE1-FEDB-57F5-0F411BAD13F1}"/>
              </a:ext>
            </a:extLst>
          </p:cNvPr>
          <p:cNvSpPr txBox="1"/>
          <p:nvPr/>
        </p:nvSpPr>
        <p:spPr>
          <a:xfrm>
            <a:off x="3707430" y="3885576"/>
            <a:ext cx="1278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$400.00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081A01-0F9E-8F18-8BFA-74C275717E72}"/>
              </a:ext>
            </a:extLst>
          </p:cNvPr>
          <p:cNvSpPr txBox="1"/>
          <p:nvPr/>
        </p:nvSpPr>
        <p:spPr>
          <a:xfrm>
            <a:off x="6329578" y="3875744"/>
            <a:ext cx="1530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$60/Session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EDED2B-037D-7DED-B98F-B460710E0D80}"/>
              </a:ext>
            </a:extLst>
          </p:cNvPr>
          <p:cNvSpPr txBox="1"/>
          <p:nvPr/>
        </p:nvSpPr>
        <p:spPr>
          <a:xfrm>
            <a:off x="8913172" y="3353117"/>
            <a:ext cx="22361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$75/Session</a:t>
            </a:r>
          </a:p>
          <a:p>
            <a:pPr algn="ctr"/>
            <a:r>
              <a:rPr lang="en-US" sz="1400" dirty="0"/>
              <a:t>Monthly discount $280</a:t>
            </a:r>
          </a:p>
          <a:p>
            <a:pPr algn="ctr"/>
            <a:r>
              <a:rPr lang="en-US" sz="1400" dirty="0"/>
              <a:t>(4 Sessions)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E4B1702-0C21-9F77-0BF4-8F15543D6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2869236"/>
              </p:ext>
            </p:extLst>
          </p:nvPr>
        </p:nvGraphicFramePr>
        <p:xfrm>
          <a:off x="703593" y="1110146"/>
          <a:ext cx="10739376" cy="4929726"/>
        </p:xfrm>
        <a:graphic>
          <a:graphicData uri="http://schemas.openxmlformats.org/drawingml/2006/table">
            <a:tbl>
              <a:tblPr firstRow="1" bandRow="1">
                <a:noFill/>
                <a:tableStyleId>{3B4B98B0-60AC-42C2-AFA5-B58CD77FA1E5}</a:tableStyleId>
              </a:tblPr>
              <a:tblGrid>
                <a:gridCol w="2684844">
                  <a:extLst>
                    <a:ext uri="{9D8B030D-6E8A-4147-A177-3AD203B41FA5}">
                      <a16:colId xmlns:a16="http://schemas.microsoft.com/office/drawing/2014/main" val="2981917977"/>
                    </a:ext>
                  </a:extLst>
                </a:gridCol>
                <a:gridCol w="2684844">
                  <a:extLst>
                    <a:ext uri="{9D8B030D-6E8A-4147-A177-3AD203B41FA5}">
                      <a16:colId xmlns:a16="http://schemas.microsoft.com/office/drawing/2014/main" val="945233394"/>
                    </a:ext>
                  </a:extLst>
                </a:gridCol>
                <a:gridCol w="2684844">
                  <a:extLst>
                    <a:ext uri="{9D8B030D-6E8A-4147-A177-3AD203B41FA5}">
                      <a16:colId xmlns:a16="http://schemas.microsoft.com/office/drawing/2014/main" val="2572263168"/>
                    </a:ext>
                  </a:extLst>
                </a:gridCol>
                <a:gridCol w="2684844">
                  <a:extLst>
                    <a:ext uri="{9D8B030D-6E8A-4147-A177-3AD203B41FA5}">
                      <a16:colId xmlns:a16="http://schemas.microsoft.com/office/drawing/2014/main" val="1765783061"/>
                    </a:ext>
                  </a:extLst>
                </a:gridCol>
              </a:tblGrid>
              <a:tr h="544619">
                <a:tc>
                  <a:txBody>
                    <a:bodyPr/>
                    <a:lstStyle/>
                    <a:p>
                      <a:endParaRPr lang="en-US" sz="2000" b="0" cap="all" spc="150" dirty="0">
                        <a:solidFill>
                          <a:schemeClr val="lt1"/>
                        </a:solidFill>
                      </a:endParaRPr>
                    </a:p>
                    <a:p>
                      <a:r>
                        <a:rPr lang="en-US" sz="2000" b="0" cap="all" spc="150" dirty="0">
                          <a:solidFill>
                            <a:schemeClr val="lt1"/>
                          </a:solidFill>
                        </a:rPr>
                        <a:t>Monthly Pkg 1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0" cap="all" spc="150" dirty="0">
                        <a:solidFill>
                          <a:schemeClr val="lt1"/>
                        </a:solidFill>
                      </a:endParaRPr>
                    </a:p>
                    <a:p>
                      <a:r>
                        <a:rPr lang="en-US" sz="2000" b="0" cap="all" spc="150" dirty="0">
                          <a:solidFill>
                            <a:schemeClr val="lt1"/>
                          </a:solidFill>
                        </a:rPr>
                        <a:t>Monthly pkg 2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0" cap="all" spc="150" dirty="0">
                        <a:solidFill>
                          <a:schemeClr val="lt1"/>
                        </a:solidFill>
                      </a:endParaRPr>
                    </a:p>
                    <a:p>
                      <a:r>
                        <a:rPr lang="en-US" sz="2000" b="0" cap="all" spc="150" dirty="0">
                          <a:solidFill>
                            <a:schemeClr val="lt1"/>
                          </a:solidFill>
                        </a:rPr>
                        <a:t>Group sessions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cap="all" spc="150" dirty="0">
                          <a:solidFill>
                            <a:schemeClr val="lt1"/>
                          </a:solidFill>
                        </a:rPr>
                        <a:t>Private sessions</a:t>
                      </a:r>
                    </a:p>
                  </a:txBody>
                  <a:tcPr marL="151061" marR="151061" marT="151061" marB="15106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512675"/>
                  </a:ext>
                </a:extLst>
              </a:tr>
              <a:tr h="178484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3- Day Training Week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(12 Sessions Total)</a:t>
                      </a: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Strength &amp; Conditioning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Basketball specific Footwork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1 hour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Ages 13-18</a:t>
                      </a: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2- Day Training Week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US" sz="1200" cap="none" spc="0" dirty="0">
                          <a:solidFill>
                            <a:schemeClr val="tx1"/>
                          </a:solidFill>
                        </a:rPr>
                        <a:t>(8 Sessions Total)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Strength &amp; Conditioning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Basketball specific Footwork Development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1 hour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Ages 13-18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Basketball Skills Training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1 hour session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Ages 13-18</a:t>
                      </a: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Basketball Skills Training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Strength &amp; Conditioning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1 hour sessions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Ages 13-18</a:t>
                      </a: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5369860"/>
                  </a:ext>
                </a:extLst>
              </a:tr>
              <a:tr h="1690065"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Basketball Skills Training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Strength &amp; Conditioning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1.5 hour sessions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</a:rPr>
                        <a:t>Ages 13-18</a:t>
                      </a:r>
                    </a:p>
                    <a:p>
                      <a:endParaRPr lang="en-US" sz="14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151061" marR="151061" marT="151061" marB="15106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000000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2835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04ABC6-EBAF-5B61-CACB-8BC7A31E6D92}"/>
              </a:ext>
            </a:extLst>
          </p:cNvPr>
          <p:cNvSpPr txBox="1"/>
          <p:nvPr/>
        </p:nvSpPr>
        <p:spPr>
          <a:xfrm>
            <a:off x="9036506" y="4272709"/>
            <a:ext cx="2295166" cy="307777"/>
          </a:xfrm>
          <a:prstGeom prst="rect">
            <a:avLst/>
          </a:prstGeom>
          <a:solidFill>
            <a:srgbClr val="EE700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Private Session #2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E3D4966-7C71-8164-3D42-08C5F585AD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78" t="36273" r="23578" b="32473"/>
          <a:stretch/>
        </p:blipFill>
        <p:spPr>
          <a:xfrm>
            <a:off x="3954671" y="4913202"/>
            <a:ext cx="1278195" cy="16799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555682E-536F-0F98-9798-FFFAEA9CB3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14" t="33942" r="28439" b="41112"/>
          <a:stretch/>
        </p:blipFill>
        <p:spPr>
          <a:xfrm>
            <a:off x="2322069" y="4910796"/>
            <a:ext cx="1377852" cy="171081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AF69E2D-397E-6789-00E5-7BDBBF79D3D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042" t="27957" r="13873" b="38924"/>
          <a:stretch/>
        </p:blipFill>
        <p:spPr>
          <a:xfrm>
            <a:off x="726312" y="4910796"/>
            <a:ext cx="1341007" cy="13691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7458908-FB28-5531-28DD-073F65BAA9DB}"/>
              </a:ext>
            </a:extLst>
          </p:cNvPr>
          <p:cNvSpPr txBox="1"/>
          <p:nvPr/>
        </p:nvSpPr>
        <p:spPr>
          <a:xfrm>
            <a:off x="847351" y="6230845"/>
            <a:ext cx="1284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CASHAPP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9D96576-9876-8D81-A165-30B13BAA9C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9574" y="4821572"/>
            <a:ext cx="1448304" cy="144830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18E54BC-C774-3240-7E25-5C6243F70149}"/>
              </a:ext>
            </a:extLst>
          </p:cNvPr>
          <p:cNvSpPr txBox="1"/>
          <p:nvPr/>
        </p:nvSpPr>
        <p:spPr>
          <a:xfrm>
            <a:off x="5636743" y="6209317"/>
            <a:ext cx="243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Schedule Training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B7AE72-2BEA-26B6-AB8E-850D4406B2AA}"/>
              </a:ext>
            </a:extLst>
          </p:cNvPr>
          <p:cNvSpPr txBox="1"/>
          <p:nvPr/>
        </p:nvSpPr>
        <p:spPr>
          <a:xfrm>
            <a:off x="1809135" y="393290"/>
            <a:ext cx="8740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Pro Vision Basketball Price List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2E3ED7-6276-ACA2-6D3B-FA8537AF006A}"/>
              </a:ext>
            </a:extLst>
          </p:cNvPr>
          <p:cNvSpPr txBox="1"/>
          <p:nvPr/>
        </p:nvSpPr>
        <p:spPr>
          <a:xfrm>
            <a:off x="2501528" y="1186925"/>
            <a:ext cx="1742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GROUP PKGS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D498F5-4CCC-11CD-521A-598E61AC0F72}"/>
              </a:ext>
            </a:extLst>
          </p:cNvPr>
          <p:cNvSpPr txBox="1"/>
          <p:nvPr/>
        </p:nvSpPr>
        <p:spPr>
          <a:xfrm>
            <a:off x="6096000" y="1186925"/>
            <a:ext cx="2479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PAY PER SESSION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EF45125-0D48-A9EB-0FB8-D30B165CC721}"/>
              </a:ext>
            </a:extLst>
          </p:cNvPr>
          <p:cNvSpPr txBox="1"/>
          <p:nvPr/>
        </p:nvSpPr>
        <p:spPr>
          <a:xfrm>
            <a:off x="9007342" y="2046754"/>
            <a:ext cx="2295166" cy="307777"/>
          </a:xfrm>
          <a:prstGeom prst="rect">
            <a:avLst/>
          </a:prstGeom>
          <a:solidFill>
            <a:srgbClr val="EE7008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Private Session #1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FADAE48-DDD3-A073-C320-07601A731160}"/>
              </a:ext>
            </a:extLst>
          </p:cNvPr>
          <p:cNvSpPr txBox="1"/>
          <p:nvPr/>
        </p:nvSpPr>
        <p:spPr>
          <a:xfrm>
            <a:off x="8830034" y="5573970"/>
            <a:ext cx="251461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$80/Session</a:t>
            </a:r>
          </a:p>
          <a:p>
            <a:pPr algn="ctr"/>
            <a:r>
              <a:rPr lang="en-US" sz="1400" dirty="0"/>
              <a:t>Monthly discount $320</a:t>
            </a:r>
          </a:p>
          <a:p>
            <a:pPr algn="ctr"/>
            <a:r>
              <a:rPr lang="en-US" sz="1400" dirty="0"/>
              <a:t>(4 Sessions)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124CBC-4B56-29E4-4E8A-5DABE984F3EB}"/>
              </a:ext>
            </a:extLst>
          </p:cNvPr>
          <p:cNvSpPr/>
          <p:nvPr/>
        </p:nvSpPr>
        <p:spPr>
          <a:xfrm>
            <a:off x="0" y="6587611"/>
            <a:ext cx="12192000" cy="2389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1440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F5B7AB07-F859-4656-A1C1-DAFCFA0ACA4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  <_ip_UnifiedCompliancePolicyUIAction xmlns="http://schemas.microsoft.com/sharepoint/v3" xsi:nil="true"/>
    <Image xmlns="71af3243-3dd4-4a8d-8c0d-dd76da1f02a5">
      <Url xsi:nil="true"/>
      <Description xsi:nil="true"/>
    </Image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03EEFF0-FB57-4CB4-8BFC-DF397689E2ED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AA3F7EDC-E5B4-4BBC-9D2A-CBE6D46C37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957789-34B8-480C-AF9B-3EB54B9E5C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{00154F41-C4C4-4EA4-B350-61B9F38A4AE7}tf22712842_win32</Template>
  <TotalTime>7517</TotalTime>
  <Words>135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Franklin Gothic Book</vt:lpstr>
      <vt:lpstr>Custom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Bivens Family</dc:creator>
  <cp:lastModifiedBy>Bivens Family</cp:lastModifiedBy>
  <cp:revision>4</cp:revision>
  <dcterms:created xsi:type="dcterms:W3CDTF">2024-01-09T16:34:21Z</dcterms:created>
  <dcterms:modified xsi:type="dcterms:W3CDTF">2024-02-19T19:58:09Z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